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er Bold" charset="1" panose="02000503000000020004"/>
      <p:regular r:id="rId18"/>
    </p:embeddedFont>
    <p:embeddedFont>
      <p:font typeface="Inter" charset="1" panose="02000503000000020004"/>
      <p:regular r:id="rId19"/>
    </p:embeddedFont>
    <p:embeddedFont>
      <p:font typeface="Inter Light" charset="1" panose="02000503000000020004"/>
      <p:regular r:id="rId23"/>
    </p:embeddedFont>
    <p:embeddedFont>
      <p:font typeface="Consolas Bold" charset="1" panose="020B0709020204030204"/>
      <p:regular r:id="rId28"/>
    </p:embeddedFont>
    <p:embeddedFont>
      <p:font typeface="Consolas" charset="1" panose="020B0609020204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615944"/>
            <a:ext cx="9445523" cy="93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59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Fake News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523184"/>
            <a:ext cx="9445523" cy="73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3"/>
              </a:lnSpc>
            </a:pPr>
            <a:r>
              <a:rPr lang="en-US" sz="46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Using Federated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289624"/>
            <a:ext cx="9445523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Abhigyan Varma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062197"/>
            <a:ext cx="9445523" cy="49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T.Y. B.Tech ECE – AI 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853526"/>
            <a:ext cx="2103387" cy="497386"/>
            <a:chOff x="0" y="0"/>
            <a:chExt cx="2804516" cy="6631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4541" cy="663194"/>
            </a:xfrm>
            <a:custGeom>
              <a:avLst/>
              <a:gdLst/>
              <a:ahLst/>
              <a:cxnLst/>
              <a:rect r="r" b="b" t="t" l="l"/>
              <a:pathLst>
                <a:path h="663194" w="2804541">
                  <a:moveTo>
                    <a:pt x="0" y="120650"/>
                  </a:moveTo>
                  <a:cubicBezTo>
                    <a:pt x="0" y="53975"/>
                    <a:pt x="53975" y="0"/>
                    <a:pt x="120650" y="0"/>
                  </a:cubicBezTo>
                  <a:lnTo>
                    <a:pt x="2683891" y="0"/>
                  </a:lnTo>
                  <a:cubicBezTo>
                    <a:pt x="2750566" y="0"/>
                    <a:pt x="2804541" y="53975"/>
                    <a:pt x="2804541" y="120650"/>
                  </a:cubicBezTo>
                  <a:lnTo>
                    <a:pt x="2804541" y="542544"/>
                  </a:lnTo>
                  <a:cubicBezTo>
                    <a:pt x="2804541" y="609219"/>
                    <a:pt x="2750566" y="663194"/>
                    <a:pt x="2683891" y="663194"/>
                  </a:cubicBezTo>
                  <a:lnTo>
                    <a:pt x="120650" y="663194"/>
                  </a:lnTo>
                  <a:cubicBezTo>
                    <a:pt x="53975" y="663194"/>
                    <a:pt x="0" y="609219"/>
                    <a:pt x="0" y="54254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53716" y="877043"/>
            <a:ext cx="1941909" cy="32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CHALLENGE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415053"/>
            <a:ext cx="9600752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Threat of Misinformation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1347" y="3307556"/>
            <a:ext cx="9848850" cy="5496963"/>
            <a:chOff x="0" y="0"/>
            <a:chExt cx="13131800" cy="7329284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3131800" cy="7329297"/>
            </a:xfrm>
            <a:custGeom>
              <a:avLst/>
              <a:gdLst/>
              <a:ahLst/>
              <a:cxnLst/>
              <a:rect r="r" b="b" t="t" l="l"/>
              <a:pathLst>
                <a:path h="7329297" w="13131800">
                  <a:moveTo>
                    <a:pt x="0" y="0"/>
                  </a:moveTo>
                  <a:lnTo>
                    <a:pt x="13131800" y="0"/>
                  </a:lnTo>
                  <a:lnTo>
                    <a:pt x="13131800" y="7329297"/>
                  </a:lnTo>
                  <a:lnTo>
                    <a:pt x="0" y="732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t="0" r="-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026208" y="2925070"/>
            <a:ext cx="5663208" cy="45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1"/>
              </a:lnSpc>
            </a:pPr>
            <a:r>
              <a:rPr lang="en-US" sz="292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Rapid Spread of Misinformation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26208" y="3525441"/>
            <a:ext cx="5278936" cy="176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uncontrolled dissemination of fake news on social media platforms poses a significant threat to public discourse and trust.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6208" y="5538045"/>
            <a:ext cx="4897279" cy="45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1"/>
              </a:lnSpc>
            </a:pPr>
            <a:r>
              <a:rPr lang="en-US" sz="292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 System Limitations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6208" y="6138415"/>
            <a:ext cx="5278936" cy="302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Centralized AI models demand extensive user data collection, raising </a:t>
            </a:r>
            <a:r>
              <a:rPr lang="en-US" sz="2062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privacy concerns</a:t>
            </a: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Require high communication bandwidth.</a:t>
            </a:r>
          </a:p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Struggle with localized or edge-level data sources.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941014"/>
            <a:ext cx="2131962" cy="532809"/>
            <a:chOff x="0" y="0"/>
            <a:chExt cx="2842616" cy="710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42641" cy="710438"/>
            </a:xfrm>
            <a:custGeom>
              <a:avLst/>
              <a:gdLst/>
              <a:ahLst/>
              <a:cxnLst/>
              <a:rect r="r" b="b" t="t" l="l"/>
              <a:pathLst>
                <a:path h="710438" w="2842641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715641" y="0"/>
                  </a:lnTo>
                  <a:cubicBezTo>
                    <a:pt x="2785745" y="0"/>
                    <a:pt x="2842641" y="56896"/>
                    <a:pt x="2842641" y="127000"/>
                  </a:cubicBezTo>
                  <a:lnTo>
                    <a:pt x="2842641" y="583438"/>
                  </a:lnTo>
                  <a:cubicBezTo>
                    <a:pt x="2842641" y="653542"/>
                    <a:pt x="2785745" y="710438"/>
                    <a:pt x="2715641" y="710438"/>
                  </a:cubicBezTo>
                  <a:lnTo>
                    <a:pt x="127000" y="710438"/>
                  </a:lnTo>
                  <a:cubicBezTo>
                    <a:pt x="56896" y="710438"/>
                    <a:pt x="0" y="653542"/>
                    <a:pt x="0" y="58343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62345" y="1949796"/>
            <a:ext cx="1791738" cy="43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558653"/>
            <a:ext cx="13858132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Proposed Solution: System Architecture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3898402"/>
            <a:ext cx="8151762" cy="1134066"/>
            <a:chOff x="0" y="0"/>
            <a:chExt cx="10869016" cy="151208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" t="0" r="-35" b="-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5759" y="5306463"/>
            <a:ext cx="4318397" cy="45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Federated Learning (FL)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9" y="5833767"/>
            <a:ext cx="7584729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Instead of moving data, we send the model to the data, enabling </a:t>
            </a:r>
            <a:r>
              <a:rPr lang="en-US" sz="23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local training on edge devices</a:t>
            </a: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Only model weights are shared, enhancing privacy.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3898402"/>
            <a:ext cx="8151762" cy="1134066"/>
            <a:chOff x="0" y="0"/>
            <a:chExt cx="10869016" cy="151208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t="0" r="-35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27521" y="5306463"/>
            <a:ext cx="4068366" cy="45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Blockchain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7521" y="5833767"/>
            <a:ext cx="7584729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Ensures </a:t>
            </a:r>
            <a:r>
              <a:rPr lang="en-US" sz="23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integrity of model updates</a:t>
            </a: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by preventing malicious weight manipulation (model poisoning). Creates a verifiable audit trail of trusted sources.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7797108"/>
            <a:ext cx="16303523" cy="4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dual approach aims to build a robust, privacy-preserving, and tamper-proof system for fake news detection.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993942"/>
            <a:ext cx="2325421" cy="440618"/>
            <a:chOff x="0" y="0"/>
            <a:chExt cx="2357438" cy="446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7374" cy="446659"/>
            </a:xfrm>
            <a:custGeom>
              <a:avLst/>
              <a:gdLst/>
              <a:ahLst/>
              <a:cxnLst/>
              <a:rect r="r" b="b" t="t" l="l"/>
              <a:pathLst>
                <a:path h="446659" w="2357374">
                  <a:moveTo>
                    <a:pt x="0" y="88900"/>
                  </a:moveTo>
                  <a:cubicBezTo>
                    <a:pt x="0" y="39751"/>
                    <a:pt x="39751" y="0"/>
                    <a:pt x="88900" y="0"/>
                  </a:cubicBezTo>
                  <a:lnTo>
                    <a:pt x="2268474" y="0"/>
                  </a:lnTo>
                  <a:cubicBezTo>
                    <a:pt x="2317623" y="0"/>
                    <a:pt x="2357374" y="39751"/>
                    <a:pt x="2357374" y="88900"/>
                  </a:cubicBezTo>
                  <a:lnTo>
                    <a:pt x="2357374" y="357759"/>
                  </a:lnTo>
                  <a:cubicBezTo>
                    <a:pt x="2357374" y="406908"/>
                    <a:pt x="2317623" y="446659"/>
                    <a:pt x="2268474" y="446659"/>
                  </a:cubicBezTo>
                  <a:lnTo>
                    <a:pt x="88900" y="446659"/>
                  </a:lnTo>
                  <a:cubicBezTo>
                    <a:pt x="39751" y="446659"/>
                    <a:pt x="0" y="406908"/>
                    <a:pt x="0" y="35775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137037"/>
            <a:ext cx="2288959" cy="29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471022"/>
            <a:ext cx="5954763" cy="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Dataset &amp; Preprocessing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56424" y="2667743"/>
            <a:ext cx="7299427" cy="4074023"/>
            <a:chOff x="0" y="0"/>
            <a:chExt cx="9732569" cy="5432031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732518" cy="5432044"/>
            </a:xfrm>
            <a:custGeom>
              <a:avLst/>
              <a:gdLst/>
              <a:ahLst/>
              <a:cxnLst/>
              <a:rect r="r" b="b" t="t" l="l"/>
              <a:pathLst>
                <a:path h="5432044" w="9732518">
                  <a:moveTo>
                    <a:pt x="0" y="0"/>
                  </a:moveTo>
                  <a:lnTo>
                    <a:pt x="9732518" y="0"/>
                  </a:lnTo>
                  <a:lnTo>
                    <a:pt x="9732518" y="5432044"/>
                  </a:lnTo>
                  <a:lnTo>
                    <a:pt x="0" y="543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" r="0" b="-5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6878984"/>
            <a:ext cx="4416623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Dataset Used: ISOT Fake News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299274"/>
            <a:ext cx="10427789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Comprising 44,898 articles, this dataset provides a comprehensive base for training and evaluation.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8108458"/>
            <a:ext cx="2527340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Labeling Strategy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529371"/>
            <a:ext cx="10427789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 = Real News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39886"/>
            <a:ext cx="10427789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0 = Fake News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13546" y="2455812"/>
            <a:ext cx="222647" cy="2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62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13546" y="2783386"/>
            <a:ext cx="5391598" cy="28575"/>
            <a:chOff x="0" y="0"/>
            <a:chExt cx="7188797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88835" cy="38100"/>
            </a:xfrm>
            <a:custGeom>
              <a:avLst/>
              <a:gdLst/>
              <a:ahLst/>
              <a:cxnLst/>
              <a:rect r="r" b="b" t="t" l="l"/>
              <a:pathLst>
                <a:path h="38100" w="7188835">
                  <a:moveTo>
                    <a:pt x="0" y="0"/>
                  </a:moveTo>
                  <a:lnTo>
                    <a:pt x="7188835" y="0"/>
                  </a:lnTo>
                  <a:lnTo>
                    <a:pt x="71888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913546" y="2920603"/>
            <a:ext cx="2167533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Strict Shuffling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13546" y="3340894"/>
            <a:ext cx="5391598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prevent sequence bias during training.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3546" y="3927129"/>
            <a:ext cx="271343" cy="2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62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13546" y="4254703"/>
            <a:ext cx="5391598" cy="28575"/>
            <a:chOff x="0" y="0"/>
            <a:chExt cx="7188797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88835" cy="38100"/>
            </a:xfrm>
            <a:custGeom>
              <a:avLst/>
              <a:gdLst/>
              <a:ahLst/>
              <a:cxnLst/>
              <a:rect r="r" b="b" t="t" l="l"/>
              <a:pathLst>
                <a:path h="38100" w="7188835">
                  <a:moveTo>
                    <a:pt x="0" y="0"/>
                  </a:moveTo>
                  <a:lnTo>
                    <a:pt x="7188835" y="0"/>
                  </a:lnTo>
                  <a:lnTo>
                    <a:pt x="71888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913546" y="4391920"/>
            <a:ext cx="2926437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Vocabulary Capping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13546" y="4812211"/>
            <a:ext cx="5391598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to 10,000 words to manage complexity and focus on core vocabulary.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13546" y="5668413"/>
            <a:ext cx="271224" cy="2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62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913546" y="5995988"/>
            <a:ext cx="5391598" cy="28575"/>
            <a:chOff x="0" y="0"/>
            <a:chExt cx="7188797" cy="38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188835" cy="38100"/>
            </a:xfrm>
            <a:custGeom>
              <a:avLst/>
              <a:gdLst/>
              <a:ahLst/>
              <a:cxnLst/>
              <a:rect r="r" b="b" t="t" l="l"/>
              <a:pathLst>
                <a:path h="38100" w="7188835">
                  <a:moveTo>
                    <a:pt x="0" y="0"/>
                  </a:moveTo>
                  <a:lnTo>
                    <a:pt x="7188835" y="0"/>
                  </a:lnTo>
                  <a:lnTo>
                    <a:pt x="71888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913546" y="6133205"/>
            <a:ext cx="2586276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Text Tokenization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13546" y="6553495"/>
            <a:ext cx="5391598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Breaking down text into individual words or sub-word units.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13546" y="7409707"/>
            <a:ext cx="276582" cy="2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62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913546" y="7737272"/>
            <a:ext cx="5391598" cy="28575"/>
            <a:chOff x="0" y="0"/>
            <a:chExt cx="7188797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188835" cy="38100"/>
            </a:xfrm>
            <a:custGeom>
              <a:avLst/>
              <a:gdLst/>
              <a:ahLst/>
              <a:cxnLst/>
              <a:rect r="r" b="b" t="t" l="l"/>
              <a:pathLst>
                <a:path h="38100" w="7188835">
                  <a:moveTo>
                    <a:pt x="0" y="0"/>
                  </a:moveTo>
                  <a:lnTo>
                    <a:pt x="7188835" y="0"/>
                  </a:lnTo>
                  <a:lnTo>
                    <a:pt x="71888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1913546" y="7874498"/>
            <a:ext cx="2686407" cy="37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Sequence Padding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13546" y="8294789"/>
            <a:ext cx="5391598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 article sequences are standardized to a length of 300 words for consistent input.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52488" y="669722"/>
            <a:ext cx="1765992" cy="435769"/>
            <a:chOff x="0" y="0"/>
            <a:chExt cx="2354656" cy="5810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4580" cy="581025"/>
            </a:xfrm>
            <a:custGeom>
              <a:avLst/>
              <a:gdLst/>
              <a:ahLst/>
              <a:cxnLst/>
              <a:rect r="r" b="b" t="t" l="l"/>
              <a:pathLst>
                <a:path h="581025" w="2354580">
                  <a:moveTo>
                    <a:pt x="0" y="109093"/>
                  </a:moveTo>
                  <a:cubicBezTo>
                    <a:pt x="0" y="48895"/>
                    <a:pt x="48895" y="0"/>
                    <a:pt x="109093" y="0"/>
                  </a:cubicBezTo>
                  <a:lnTo>
                    <a:pt x="2245487" y="0"/>
                  </a:lnTo>
                  <a:cubicBezTo>
                    <a:pt x="2305812" y="0"/>
                    <a:pt x="2354580" y="48895"/>
                    <a:pt x="2354580" y="109093"/>
                  </a:cubicBezTo>
                  <a:lnTo>
                    <a:pt x="2354580" y="471932"/>
                  </a:lnTo>
                  <a:cubicBezTo>
                    <a:pt x="2354580" y="532257"/>
                    <a:pt x="2305685" y="581025"/>
                    <a:pt x="2245487" y="581025"/>
                  </a:cubicBezTo>
                  <a:lnTo>
                    <a:pt x="109093" y="581025"/>
                  </a:lnTo>
                  <a:cubicBezTo>
                    <a:pt x="48895" y="581025"/>
                    <a:pt x="0" y="532130"/>
                    <a:pt x="0" y="47193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5563" y="731520"/>
            <a:ext cx="161984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488" y="1170089"/>
            <a:ext cx="9228382" cy="78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Deep Learning Model: Bi-LSTM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2488" y="4548187"/>
            <a:ext cx="3718027" cy="39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Bidirectional LSTM?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488" y="5081216"/>
            <a:ext cx="5417791" cy="284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Captures </a:t>
            </a:r>
            <a:r>
              <a:rPr lang="en-US" b="true" sz="21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long-term dependencies</a:t>
            </a: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 text.</a:t>
            </a:r>
          </a:p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Understands </a:t>
            </a:r>
            <a:r>
              <a:rPr lang="en-US" b="true" sz="21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contextual flow</a:t>
            </a: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by processing text both forward and backward.</a:t>
            </a:r>
          </a:p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Effective in detecting </a:t>
            </a:r>
            <a:r>
              <a:rPr lang="en-US" b="true" sz="21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subtle deceptive phrasing</a:t>
            </a: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characteristic of fake news.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73926" y="2499570"/>
            <a:ext cx="10570959" cy="4558455"/>
            <a:chOff x="0" y="0"/>
            <a:chExt cx="14094612" cy="6077941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4094588" cy="6077966"/>
            </a:xfrm>
            <a:custGeom>
              <a:avLst/>
              <a:gdLst/>
              <a:ahLst/>
              <a:cxnLst/>
              <a:rect r="r" b="b" t="t" l="l"/>
              <a:pathLst>
                <a:path h="6077966" w="14094588">
                  <a:moveTo>
                    <a:pt x="0" y="0"/>
                  </a:moveTo>
                  <a:lnTo>
                    <a:pt x="14094588" y="0"/>
                  </a:lnTo>
                  <a:lnTo>
                    <a:pt x="14094588" y="6077966"/>
                  </a:lnTo>
                  <a:lnTo>
                    <a:pt x="0" y="6077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5" r="0" b="-3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585224" y="6174524"/>
            <a:ext cx="1186339" cy="3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7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Dropout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85224" y="5119316"/>
            <a:ext cx="922496" cy="3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7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Dense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5224" y="4074757"/>
            <a:ext cx="1263134" cy="3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7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Bi-LSTM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85224" y="3019549"/>
            <a:ext cx="1651040" cy="3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7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Embedding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3926" y="7283796"/>
            <a:ext cx="3356820" cy="39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Architecture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73926" y="7679741"/>
            <a:ext cx="10570959" cy="1612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Embedding Layer: Converts words to numerical vectors.</a:t>
            </a:r>
          </a:p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Bi-LSTM Layer: Processes sequences in both directions.</a:t>
            </a:r>
          </a:p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Dense &amp; Dropout Layers: For feature learning and regularization.</a:t>
            </a:r>
          </a:p>
          <a:p>
            <a:pPr algn="l" marL="328016" indent="-164008" lvl="1">
              <a:lnSpc>
                <a:spcPts val="3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Sigmoid Output: Binary classification for 'real' or 'fake' news.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6501554" y="2706192"/>
            <a:ext cx="0" cy="6552108"/>
          </a:xfrm>
          <a:prstGeom prst="line">
            <a:avLst/>
          </a:prstGeom>
          <a:ln cap="flat" w="38100">
            <a:solidFill>
              <a:srgbClr val="012252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840581"/>
            <a:ext cx="2225126" cy="497386"/>
            <a:chOff x="0" y="0"/>
            <a:chExt cx="2966834" cy="6631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6847" cy="663194"/>
            </a:xfrm>
            <a:custGeom>
              <a:avLst/>
              <a:gdLst/>
              <a:ahLst/>
              <a:cxnLst/>
              <a:rect r="r" b="b" t="t" l="l"/>
              <a:pathLst>
                <a:path h="663194" w="2966847">
                  <a:moveTo>
                    <a:pt x="0" y="120650"/>
                  </a:moveTo>
                  <a:cubicBezTo>
                    <a:pt x="0" y="53975"/>
                    <a:pt x="53975" y="0"/>
                    <a:pt x="120650" y="0"/>
                  </a:cubicBezTo>
                  <a:lnTo>
                    <a:pt x="2846197" y="0"/>
                  </a:lnTo>
                  <a:cubicBezTo>
                    <a:pt x="2912872" y="0"/>
                    <a:pt x="2966847" y="53975"/>
                    <a:pt x="2966847" y="120650"/>
                  </a:cubicBezTo>
                  <a:lnTo>
                    <a:pt x="2966847" y="542544"/>
                  </a:lnTo>
                  <a:cubicBezTo>
                    <a:pt x="2966847" y="609219"/>
                    <a:pt x="2912872" y="663194"/>
                    <a:pt x="2846197" y="663194"/>
                  </a:cubicBezTo>
                  <a:lnTo>
                    <a:pt x="120650" y="663194"/>
                  </a:lnTo>
                  <a:cubicBezTo>
                    <a:pt x="53975" y="663194"/>
                    <a:pt x="0" y="609219"/>
                    <a:pt x="0" y="54254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53716" y="864098"/>
            <a:ext cx="206364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402109"/>
            <a:ext cx="13193163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Federated Learning Simulation (FedAvg)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2956027"/>
            <a:ext cx="3366935" cy="4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Experimental Setup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556397"/>
            <a:ext cx="5648660" cy="23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6293" indent="-178147" lvl="1">
              <a:lnSpc>
                <a:spcPts val="3722"/>
              </a:lnSpc>
              <a:buFont typeface="Arial"/>
              <a:buChar char="•"/>
            </a:pP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dataset was horizontally partitioned across </a:t>
            </a:r>
            <a:r>
              <a:rPr lang="en-US" b="true" sz="236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5 simulated edge clients</a:t>
            </a: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56293" indent="-178147" lvl="1">
              <a:lnSpc>
                <a:spcPts val="3722"/>
              </a:lnSpc>
              <a:buFont typeface="Arial"/>
              <a:buChar char="•"/>
            </a:pP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client performed local training for </a:t>
            </a:r>
            <a:r>
              <a:rPr lang="en-US" b="true" sz="2362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 epoch</a:t>
            </a: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on its private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110656"/>
            <a:ext cx="4952105" cy="4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Aggregation Strategy: FedAvg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01200"/>
            <a:ext cx="5278936" cy="184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central server used Federated Averaging (FedAvg) to create a global model, which is a weighted average of client updates.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197033" y="2953645"/>
            <a:ext cx="9848850" cy="5496963"/>
            <a:chOff x="0" y="0"/>
            <a:chExt cx="13131800" cy="7329284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3131800" cy="7329297"/>
            </a:xfrm>
            <a:custGeom>
              <a:avLst/>
              <a:gdLst/>
              <a:ahLst/>
              <a:cxnLst/>
              <a:rect r="r" b="b" t="t" l="l"/>
              <a:pathLst>
                <a:path h="7329297" w="13131800">
                  <a:moveTo>
                    <a:pt x="0" y="0"/>
                  </a:moveTo>
                  <a:lnTo>
                    <a:pt x="13131800" y="0"/>
                  </a:lnTo>
                  <a:lnTo>
                    <a:pt x="13131800" y="7329297"/>
                  </a:lnTo>
                  <a:lnTo>
                    <a:pt x="0" y="732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t="0" r="-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92238" y="8841867"/>
            <a:ext cx="16303523" cy="44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simulation demonstrates the feasibility of decentralized learning while upholding user privacy principles.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3816" y="1193454"/>
            <a:ext cx="1907534" cy="445741"/>
            <a:chOff x="0" y="0"/>
            <a:chExt cx="2543378" cy="594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3302" cy="594233"/>
            </a:xfrm>
            <a:custGeom>
              <a:avLst/>
              <a:gdLst/>
              <a:ahLst/>
              <a:cxnLst/>
              <a:rect r="r" b="b" t="t" l="l"/>
              <a:pathLst>
                <a:path h="594233" w="2543302">
                  <a:moveTo>
                    <a:pt x="0" y="110998"/>
                  </a:moveTo>
                  <a:cubicBezTo>
                    <a:pt x="0" y="49657"/>
                    <a:pt x="49657" y="0"/>
                    <a:pt x="110998" y="0"/>
                  </a:cubicBezTo>
                  <a:lnTo>
                    <a:pt x="2432304" y="0"/>
                  </a:lnTo>
                  <a:cubicBezTo>
                    <a:pt x="2493645" y="0"/>
                    <a:pt x="2543302" y="49657"/>
                    <a:pt x="2543302" y="110998"/>
                  </a:cubicBezTo>
                  <a:lnTo>
                    <a:pt x="2543302" y="483235"/>
                  </a:lnTo>
                  <a:cubicBezTo>
                    <a:pt x="2543302" y="544576"/>
                    <a:pt x="2493645" y="594233"/>
                    <a:pt x="2432304" y="594233"/>
                  </a:cubicBezTo>
                  <a:lnTo>
                    <a:pt x="110998" y="594233"/>
                  </a:lnTo>
                  <a:cubicBezTo>
                    <a:pt x="49657" y="594360"/>
                    <a:pt x="0" y="544576"/>
                    <a:pt x="0" y="48323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12491" y="1210570"/>
            <a:ext cx="1610173" cy="35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INITIAL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3816" y="1706766"/>
            <a:ext cx="11479711" cy="79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Evaluation Metrics: High Performance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63816" y="3332712"/>
            <a:ext cx="9380191" cy="4966992"/>
            <a:chOff x="0" y="0"/>
            <a:chExt cx="12506922" cy="6622656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2506960" cy="6622669"/>
            </a:xfrm>
            <a:custGeom>
              <a:avLst/>
              <a:gdLst/>
              <a:ahLst/>
              <a:cxnLst/>
              <a:rect r="r" b="b" t="t" l="l"/>
              <a:pathLst>
                <a:path h="6622669" w="12506960">
                  <a:moveTo>
                    <a:pt x="0" y="0"/>
                  </a:moveTo>
                  <a:lnTo>
                    <a:pt x="12506960" y="0"/>
                  </a:lnTo>
                  <a:lnTo>
                    <a:pt x="12506960" y="6622669"/>
                  </a:lnTo>
                  <a:lnTo>
                    <a:pt x="0" y="662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" t="0" r="-5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33398" y="8186918"/>
            <a:ext cx="247802" cy="247802"/>
            <a:chOff x="0" y="0"/>
            <a:chExt cx="330403" cy="3304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0454" cy="330454"/>
            </a:xfrm>
            <a:custGeom>
              <a:avLst/>
              <a:gdLst/>
              <a:ahLst/>
              <a:cxnLst/>
              <a:rect r="r" b="b" t="t" l="l"/>
              <a:pathLst>
                <a:path h="330454" w="330454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99974" y="0"/>
                  </a:lnTo>
                  <a:cubicBezTo>
                    <a:pt x="316865" y="0"/>
                    <a:pt x="330454" y="13589"/>
                    <a:pt x="330454" y="30480"/>
                  </a:cubicBezTo>
                  <a:lnTo>
                    <a:pt x="330454" y="299974"/>
                  </a:lnTo>
                  <a:cubicBezTo>
                    <a:pt x="330454" y="316865"/>
                    <a:pt x="316865" y="330454"/>
                    <a:pt x="299974" y="330454"/>
                  </a:cubicBezTo>
                  <a:lnTo>
                    <a:pt x="30480" y="330454"/>
                  </a:lnTo>
                  <a:cubicBezTo>
                    <a:pt x="13589" y="330454"/>
                    <a:pt x="0" y="316865"/>
                    <a:pt x="0" y="299974"/>
                  </a:cubicBezTo>
                  <a:close/>
                </a:path>
              </a:pathLst>
            </a:custGeom>
            <a:solidFill>
              <a:srgbClr val="15173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57400" y="8225018"/>
            <a:ext cx="1309449" cy="31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756127" y="8186918"/>
            <a:ext cx="247802" cy="247802"/>
            <a:chOff x="0" y="0"/>
            <a:chExt cx="330403" cy="3304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454" cy="330454"/>
            </a:xfrm>
            <a:custGeom>
              <a:avLst/>
              <a:gdLst/>
              <a:ahLst/>
              <a:cxnLst/>
              <a:rect r="r" b="b" t="t" l="l"/>
              <a:pathLst>
                <a:path h="330454" w="330454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99974" y="0"/>
                  </a:lnTo>
                  <a:cubicBezTo>
                    <a:pt x="316865" y="0"/>
                    <a:pt x="330454" y="13589"/>
                    <a:pt x="330454" y="30480"/>
                  </a:cubicBezTo>
                  <a:lnTo>
                    <a:pt x="330454" y="299974"/>
                  </a:lnTo>
                  <a:cubicBezTo>
                    <a:pt x="330454" y="316865"/>
                    <a:pt x="316865" y="330454"/>
                    <a:pt x="299974" y="330454"/>
                  </a:cubicBezTo>
                  <a:lnTo>
                    <a:pt x="30480" y="330454"/>
                  </a:lnTo>
                  <a:cubicBezTo>
                    <a:pt x="13589" y="330454"/>
                    <a:pt x="0" y="316865"/>
                    <a:pt x="0" y="299974"/>
                  </a:cubicBezTo>
                  <a:close/>
                </a:path>
              </a:pathLst>
            </a:custGeom>
            <a:solidFill>
              <a:srgbClr val="2E337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080119" y="8225018"/>
            <a:ext cx="1271707" cy="31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36659" y="8186918"/>
            <a:ext cx="247802" cy="247802"/>
            <a:chOff x="0" y="0"/>
            <a:chExt cx="330403" cy="3304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0454" cy="330454"/>
            </a:xfrm>
            <a:custGeom>
              <a:avLst/>
              <a:gdLst/>
              <a:ahLst/>
              <a:cxnLst/>
              <a:rect r="r" b="b" t="t" l="l"/>
              <a:pathLst>
                <a:path h="330454" w="330454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99974" y="0"/>
                  </a:lnTo>
                  <a:cubicBezTo>
                    <a:pt x="316865" y="0"/>
                    <a:pt x="330454" y="13589"/>
                    <a:pt x="330454" y="30480"/>
                  </a:cubicBezTo>
                  <a:lnTo>
                    <a:pt x="330454" y="299974"/>
                  </a:lnTo>
                  <a:cubicBezTo>
                    <a:pt x="330454" y="316865"/>
                    <a:pt x="316865" y="330454"/>
                    <a:pt x="299974" y="330454"/>
                  </a:cubicBezTo>
                  <a:lnTo>
                    <a:pt x="30480" y="330454"/>
                  </a:lnTo>
                  <a:cubicBezTo>
                    <a:pt x="13589" y="330454"/>
                    <a:pt x="0" y="316865"/>
                    <a:pt x="0" y="299974"/>
                  </a:cubicBezTo>
                  <a:close/>
                </a:path>
              </a:pathLst>
            </a:custGeom>
            <a:solidFill>
              <a:srgbClr val="4C53B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660652" y="8225018"/>
            <a:ext cx="829627" cy="31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Recall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41789" y="8186918"/>
            <a:ext cx="247802" cy="247802"/>
            <a:chOff x="0" y="0"/>
            <a:chExt cx="330403" cy="3304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0454" cy="330454"/>
            </a:xfrm>
            <a:custGeom>
              <a:avLst/>
              <a:gdLst/>
              <a:ahLst/>
              <a:cxnLst/>
              <a:rect r="r" b="b" t="t" l="l"/>
              <a:pathLst>
                <a:path h="330454" w="330454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99974" y="0"/>
                  </a:lnTo>
                  <a:cubicBezTo>
                    <a:pt x="316865" y="0"/>
                    <a:pt x="330454" y="13589"/>
                    <a:pt x="330454" y="30480"/>
                  </a:cubicBezTo>
                  <a:lnTo>
                    <a:pt x="330454" y="299974"/>
                  </a:lnTo>
                  <a:cubicBezTo>
                    <a:pt x="330454" y="316865"/>
                    <a:pt x="316865" y="330454"/>
                    <a:pt x="299974" y="330454"/>
                  </a:cubicBezTo>
                  <a:lnTo>
                    <a:pt x="30480" y="330454"/>
                  </a:lnTo>
                  <a:cubicBezTo>
                    <a:pt x="13589" y="330454"/>
                    <a:pt x="0" y="316865"/>
                    <a:pt x="0" y="299974"/>
                  </a:cubicBezTo>
                  <a:close/>
                </a:path>
              </a:pathLst>
            </a:custGeom>
            <a:solidFill>
              <a:srgbClr val="9195D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465791" y="8225018"/>
            <a:ext cx="1233011" cy="31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F1-Score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00462" y="3032074"/>
            <a:ext cx="3466948" cy="39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Performance Achieved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00462" y="3578723"/>
            <a:ext cx="5333105" cy="129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demonstrated an impressive </a:t>
            </a:r>
            <a:r>
              <a:rPr lang="en-US" sz="23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Accuracy of 99.6%</a:t>
            </a: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during initial evaluations.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00462" y="5085128"/>
            <a:ext cx="3097854" cy="39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Additional Metrics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26195" y="5489524"/>
            <a:ext cx="5615834" cy="261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2523" indent="-176262" lvl="1">
              <a:lnSpc>
                <a:spcPts val="3468"/>
              </a:lnSpc>
              <a:buFont typeface="Arial"/>
              <a:buChar char="•"/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Remarkably high Precision for both classes.</a:t>
            </a:r>
          </a:p>
          <a:p>
            <a:pPr algn="l" marL="352523" indent="-176262" lvl="1">
              <a:lnSpc>
                <a:spcPts val="3468"/>
              </a:lnSpc>
              <a:buFont typeface="Arial"/>
              <a:buChar char="•"/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Strong Recall, indicating minimal false negatives.</a:t>
            </a:r>
          </a:p>
          <a:p>
            <a:pPr algn="l" marL="352523" indent="-176262" lvl="1">
              <a:lnSpc>
                <a:spcPts val="3468"/>
              </a:lnSpc>
              <a:buFont typeface="Arial"/>
              <a:buChar char="•"/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Excellent F1-Score, reflecting robust performance across the board.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00462" y="8233029"/>
            <a:ext cx="5333105" cy="173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appeared to perform exceptionally well, achieving near-perfect results on both real and fake news detection.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6716" y="403928"/>
            <a:ext cx="2238375" cy="410527"/>
            <a:chOff x="0" y="0"/>
            <a:chExt cx="2137969" cy="39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8045" cy="392176"/>
            </a:xfrm>
            <a:custGeom>
              <a:avLst/>
              <a:gdLst/>
              <a:ahLst/>
              <a:cxnLst/>
              <a:rect r="r" b="b" t="t" l="l"/>
              <a:pathLst>
                <a:path h="392176" w="2138045">
                  <a:moveTo>
                    <a:pt x="0" y="80264"/>
                  </a:moveTo>
                  <a:cubicBezTo>
                    <a:pt x="0" y="35941"/>
                    <a:pt x="35941" y="0"/>
                    <a:pt x="80264" y="0"/>
                  </a:cubicBezTo>
                  <a:lnTo>
                    <a:pt x="2057781" y="0"/>
                  </a:lnTo>
                  <a:cubicBezTo>
                    <a:pt x="2102104" y="0"/>
                    <a:pt x="2138045" y="35941"/>
                    <a:pt x="2138045" y="80264"/>
                  </a:cubicBezTo>
                  <a:lnTo>
                    <a:pt x="2138045" y="311912"/>
                  </a:lnTo>
                  <a:cubicBezTo>
                    <a:pt x="2138045" y="356235"/>
                    <a:pt x="2102104" y="392176"/>
                    <a:pt x="2057781" y="392176"/>
                  </a:cubicBezTo>
                  <a:lnTo>
                    <a:pt x="80264" y="392176"/>
                  </a:lnTo>
                  <a:cubicBezTo>
                    <a:pt x="35941" y="392176"/>
                    <a:pt x="0" y="356235"/>
                    <a:pt x="0" y="31191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55403" y="1455710"/>
            <a:ext cx="10919517" cy="6094514"/>
            <a:chOff x="0" y="0"/>
            <a:chExt cx="14559356" cy="8126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59407" cy="8125968"/>
            </a:xfrm>
            <a:custGeom>
              <a:avLst/>
              <a:gdLst/>
              <a:ahLst/>
              <a:cxnLst/>
              <a:rect r="r" b="b" t="t" l="l"/>
              <a:pathLst>
                <a:path h="8125968" w="14559407">
                  <a:moveTo>
                    <a:pt x="0" y="0"/>
                  </a:moveTo>
                  <a:lnTo>
                    <a:pt x="14559407" y="0"/>
                  </a:lnTo>
                  <a:lnTo>
                    <a:pt x="14559407" y="8125968"/>
                  </a:lnTo>
                  <a:lnTo>
                    <a:pt x="0" y="8125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" r="0" b="-5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26716" y="460549"/>
            <a:ext cx="2238375" cy="27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CRITICAL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6716" y="795405"/>
            <a:ext cx="10336854" cy="5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Crucial Discovery: Dataset Bias &amp; Data Leakage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6716" y="2168485"/>
            <a:ext cx="2602706" cy="39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Hidden Trap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6716" y="2619018"/>
            <a:ext cx="5678243" cy="135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Upon deeper analysis, we uncovered a significant flaw: nearly all "real" news articles in the ISOT dataset began with a </a:t>
            </a:r>
            <a:r>
              <a:rPr lang="en-US" sz="20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Reuters dateline</a:t>
            </a: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6716" y="4124535"/>
            <a:ext cx="5678243" cy="37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074" b="true">
                <a:solidFill>
                  <a:srgbClr val="272525"/>
                </a:solidFill>
                <a:latin typeface="Consolas Bold"/>
                <a:ea typeface="Consolas Bold"/>
                <a:cs typeface="Consolas Bold"/>
                <a:sym typeface="Consolas Bold"/>
              </a:rPr>
              <a:t>Example:</a:t>
            </a:r>
            <a:r>
              <a:rPr lang="en-US" sz="207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"WASHINGTON (Reuters) -"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6716" y="4715923"/>
            <a:ext cx="5678243" cy="135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Bi-LSTM model had learned this superficial pattern as a shortcut, rather than understanding the underlying semantic content.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51139" y="7776726"/>
            <a:ext cx="2994779" cy="39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Experimental Proof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51139" y="8283026"/>
            <a:ext cx="10919517" cy="67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When a demonstrably fake sentence was artificially prefixed with "WASHINGTON (Reuters) -", the model confidently classified it as </a:t>
            </a:r>
            <a:r>
              <a:rPr lang="en-US" sz="20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</a:t>
            </a: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with almost 100% certainty.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1139" y="8995324"/>
            <a:ext cx="1766292" cy="39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51139" y="9434217"/>
            <a:ext cx="10919517" cy="67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highlights a classic case of </a:t>
            </a:r>
            <a:r>
              <a:rPr lang="en-US" sz="2074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dataset bias and data leakage</a:t>
            </a: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where the model learned publisher cues instead of true semantic meaning.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87343"/>
            <a:ext cx="10034292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Work &amp; Improvements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4194124"/>
            <a:ext cx="8009934" cy="3004242"/>
            <a:chOff x="0" y="0"/>
            <a:chExt cx="10679913" cy="40056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938" cy="4005707"/>
            </a:xfrm>
            <a:custGeom>
              <a:avLst/>
              <a:gdLst/>
              <a:ahLst/>
              <a:cxnLst/>
              <a:rect r="r" b="b" t="t" l="l"/>
              <a:pathLst>
                <a:path h="4005707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761867"/>
                  </a:lnTo>
                  <a:cubicBezTo>
                    <a:pt x="10679938" y="3896487"/>
                    <a:pt x="10570718" y="4005707"/>
                    <a:pt x="10436098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2238" y="4156024"/>
            <a:ext cx="8009934" cy="152400"/>
            <a:chOff x="0" y="0"/>
            <a:chExt cx="10679913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79938" cy="203200"/>
            </a:xfrm>
            <a:custGeom>
              <a:avLst/>
              <a:gdLst/>
              <a:ahLst/>
              <a:cxnLst/>
              <a:rect r="r" b="b" t="t" l="l"/>
              <a:pathLst>
                <a:path h="203200" w="1067993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71924" y="3768928"/>
            <a:ext cx="850554" cy="850554"/>
            <a:chOff x="0" y="0"/>
            <a:chExt cx="1134072" cy="1134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827013" y="3876827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9" y="4883791"/>
            <a:ext cx="4994967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Cleaning Improvements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59" y="5420620"/>
            <a:ext cx="7366692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Regex to effectively strip datelines and publisher names, forcing the model to learn semantic content.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85684" y="4194124"/>
            <a:ext cx="8010077" cy="3004242"/>
            <a:chOff x="0" y="0"/>
            <a:chExt cx="10680103" cy="40056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80065" cy="4005707"/>
            </a:xfrm>
            <a:custGeom>
              <a:avLst/>
              <a:gdLst/>
              <a:ahLst/>
              <a:cxnLst/>
              <a:rect r="r" b="b" t="t" l="l"/>
              <a:pathLst>
                <a:path h="4005707" w="106800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761867"/>
                  </a:lnTo>
                  <a:cubicBezTo>
                    <a:pt x="10680065" y="3896487"/>
                    <a:pt x="10570845" y="4005707"/>
                    <a:pt x="10436225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85684" y="4156024"/>
            <a:ext cx="8010077" cy="152400"/>
            <a:chOff x="0" y="0"/>
            <a:chExt cx="10680103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80065" cy="203200"/>
            </a:xfrm>
            <a:custGeom>
              <a:avLst/>
              <a:gdLst/>
              <a:ahLst/>
              <a:cxnLst/>
              <a:rect r="r" b="b" t="t" l="l"/>
              <a:pathLst>
                <a:path h="203200" w="10680065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865370" y="3768928"/>
            <a:ext cx="850554" cy="850554"/>
            <a:chOff x="0" y="0"/>
            <a:chExt cx="1134072" cy="11340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120468" y="3876827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7306" y="4883791"/>
            <a:ext cx="547821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Enhanced Federated 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07306" y="5420620"/>
            <a:ext cx="7366845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 communication rounds, simulate real-world edge latency, and introduce adversarial clients to robustly test the system.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238" y="7422061"/>
            <a:ext cx="16303523" cy="9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steps aim to overcome current limitations and build a truly resilient, decentralized fake news detection system.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DAHBC0V01KU</dc:identifier>
  <dcterms:modified xsi:type="dcterms:W3CDTF">2011-08-01T06:04:30Z</dcterms:modified>
  <cp:revision>1</cp:revision>
  <dc:title>Decentralized-Fake-News-Detection.pptx</dc:title>
</cp:coreProperties>
</file>